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58" r:id="rId5"/>
    <p:sldId id="267" r:id="rId6"/>
    <p:sldId id="259" r:id="rId7"/>
    <p:sldId id="260" r:id="rId8"/>
    <p:sldId id="261" r:id="rId9"/>
    <p:sldId id="262" r:id="rId10"/>
    <p:sldId id="263" r:id="rId11"/>
    <p:sldId id="264" r:id="rId12"/>
    <p:sldId id="265" r:id="rId13"/>
  </p:sldIdLst>
  <p:sldSz cx="12192000" cy="6858000"/>
  <p:notesSz cx="6858000" cy="9144000"/>
  <p:defaultTextStyle>
    <a:defPPr>
      <a:defRPr lang="en-A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105" d="100"/>
          <a:sy n="105" d="100"/>
        </p:scale>
        <p:origin x="216" y="7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35C0D-B6F8-88D6-CEFC-9D71915269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203691BB-A047-DF65-D25A-F58FDA6B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173A88D1-6DFA-3EE1-C922-563D775EE4C7}"/>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5" name="Footer Placeholder 4">
            <a:extLst>
              <a:ext uri="{FF2B5EF4-FFF2-40B4-BE49-F238E27FC236}">
                <a16:creationId xmlns:a16="http://schemas.microsoft.com/office/drawing/2014/main" id="{A97D1CA7-3905-31E6-DDB7-F4B12CC65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72D7ED-E395-5051-5B95-C018682BE0D3}"/>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3219252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AD7DA-DA84-F1B2-E009-89B59BFC7E0D}"/>
              </a:ext>
            </a:extLst>
          </p:cNvPr>
          <p:cNvSpPr>
            <a:spLocks noGrp="1"/>
          </p:cNvSpPr>
          <p:nvPr>
            <p:ph type="title"/>
          </p:nvPr>
        </p:nvSpPr>
        <p:spPr/>
        <p:txBody>
          <a:bodyPr/>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990CCF7C-2769-3EC3-C7D3-B53C7DFAE2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74A6B74E-50A3-419F-B1E0-485DFC66B9D2}"/>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5" name="Footer Placeholder 4">
            <a:extLst>
              <a:ext uri="{FF2B5EF4-FFF2-40B4-BE49-F238E27FC236}">
                <a16:creationId xmlns:a16="http://schemas.microsoft.com/office/drawing/2014/main" id="{C9F5CBD3-5800-2E67-98CA-6BD45D7B70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AB3F4-E4BA-AF5C-F1DB-646842EFB938}"/>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3091461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E2DD57-676E-DE96-A6FE-C1E3BC57F9A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ABB18B9D-A14D-0F56-A48F-FCEEACDE28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81730DD0-9669-E3A5-64BD-FCA70CDD461D}"/>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5" name="Footer Placeholder 4">
            <a:extLst>
              <a:ext uri="{FF2B5EF4-FFF2-40B4-BE49-F238E27FC236}">
                <a16:creationId xmlns:a16="http://schemas.microsoft.com/office/drawing/2014/main" id="{C090E141-EA69-12DF-6E0B-56E678C36A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F441E2-F793-0381-8FA7-D1FC80DF8A43}"/>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833627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BA786-1FED-DC24-DCB6-10ECBCA384F7}"/>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D4BA6BDF-C267-7EBA-D227-253F3EFB67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0C67B302-863B-8D47-6E0C-56E2624C52B0}"/>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5" name="Footer Placeholder 4">
            <a:extLst>
              <a:ext uri="{FF2B5EF4-FFF2-40B4-BE49-F238E27FC236}">
                <a16:creationId xmlns:a16="http://schemas.microsoft.com/office/drawing/2014/main" id="{DB2FEFC0-56DC-C127-E23F-0885556EA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2B172C-8C4B-28A8-0CFC-57D254A512CD}"/>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605535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7BBE3-481F-E1A9-96D1-B0F2B0870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E"/>
          </a:p>
        </p:txBody>
      </p:sp>
      <p:sp>
        <p:nvSpPr>
          <p:cNvPr id="3" name="Text Placeholder 2">
            <a:extLst>
              <a:ext uri="{FF2B5EF4-FFF2-40B4-BE49-F238E27FC236}">
                <a16:creationId xmlns:a16="http://schemas.microsoft.com/office/drawing/2014/main" id="{530106C5-301F-2F03-EB51-5729218925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F95624-A6B5-62DB-7AB5-CABE5919672B}"/>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5" name="Footer Placeholder 4">
            <a:extLst>
              <a:ext uri="{FF2B5EF4-FFF2-40B4-BE49-F238E27FC236}">
                <a16:creationId xmlns:a16="http://schemas.microsoft.com/office/drawing/2014/main" id="{93B62791-9FF7-73B2-887F-A87186B09F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7892C6-11F0-C830-2DD2-AEFD402FB081}"/>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364716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E0E3D-A700-0D06-F344-D50836D2A50A}"/>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C40E744C-1B30-7A8C-C5D0-225377AE1B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Content Placeholder 3">
            <a:extLst>
              <a:ext uri="{FF2B5EF4-FFF2-40B4-BE49-F238E27FC236}">
                <a16:creationId xmlns:a16="http://schemas.microsoft.com/office/drawing/2014/main" id="{3447CD69-9FD3-79D4-F62F-06FAF0B33B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428E2F78-1B30-F846-B3C7-949E189A25F0}"/>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6" name="Footer Placeholder 5">
            <a:extLst>
              <a:ext uri="{FF2B5EF4-FFF2-40B4-BE49-F238E27FC236}">
                <a16:creationId xmlns:a16="http://schemas.microsoft.com/office/drawing/2014/main" id="{008DAF8E-9D14-EBD8-2F33-898E7219BB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9201DD-0F04-A7FB-8722-D24642AD1E79}"/>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1126621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79A85-D99B-EB78-2278-E85A0A592F7B}"/>
              </a:ext>
            </a:extLst>
          </p:cNvPr>
          <p:cNvSpPr>
            <a:spLocks noGrp="1"/>
          </p:cNvSpPr>
          <p:nvPr>
            <p:ph type="title"/>
          </p:nvPr>
        </p:nvSpPr>
        <p:spPr>
          <a:xfrm>
            <a:off x="839788" y="365125"/>
            <a:ext cx="10515600" cy="1325563"/>
          </a:xfrm>
        </p:spPr>
        <p:txBody>
          <a:bodyPr/>
          <a:lstStyle/>
          <a:p>
            <a:r>
              <a:rPr lang="en-US"/>
              <a:t>Click to edit Master title style</a:t>
            </a:r>
            <a:endParaRPr lang="en-AE"/>
          </a:p>
        </p:txBody>
      </p:sp>
      <p:sp>
        <p:nvSpPr>
          <p:cNvPr id="3" name="Text Placeholder 2">
            <a:extLst>
              <a:ext uri="{FF2B5EF4-FFF2-40B4-BE49-F238E27FC236}">
                <a16:creationId xmlns:a16="http://schemas.microsoft.com/office/drawing/2014/main" id="{AC7A4F4F-71CA-8247-31AF-FE92A3EBEC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9A60D2-0EE3-6610-C261-C4ECA6F80A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Text Placeholder 4">
            <a:extLst>
              <a:ext uri="{FF2B5EF4-FFF2-40B4-BE49-F238E27FC236}">
                <a16:creationId xmlns:a16="http://schemas.microsoft.com/office/drawing/2014/main" id="{789EC0FF-B200-EA32-EC6F-2FED5AB674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1A5447-736A-8B84-ECD6-BFE6BBA1AE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7" name="Date Placeholder 6">
            <a:extLst>
              <a:ext uri="{FF2B5EF4-FFF2-40B4-BE49-F238E27FC236}">
                <a16:creationId xmlns:a16="http://schemas.microsoft.com/office/drawing/2014/main" id="{3F07B8C1-618F-2ADB-6F6A-DEACD262779F}"/>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8" name="Footer Placeholder 7">
            <a:extLst>
              <a:ext uri="{FF2B5EF4-FFF2-40B4-BE49-F238E27FC236}">
                <a16:creationId xmlns:a16="http://schemas.microsoft.com/office/drawing/2014/main" id="{80E50775-C293-38E2-781C-22AD061C7D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D86CC3-76E2-2F07-B5F4-7C862AA935C4}"/>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189853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FFFE1-79D2-04F6-F459-7E2BA334ABEB}"/>
              </a:ext>
            </a:extLst>
          </p:cNvPr>
          <p:cNvSpPr>
            <a:spLocks noGrp="1"/>
          </p:cNvSpPr>
          <p:nvPr>
            <p:ph type="title"/>
          </p:nvPr>
        </p:nvSpPr>
        <p:spPr/>
        <p:txBody>
          <a:bodyPr/>
          <a:lstStyle/>
          <a:p>
            <a:r>
              <a:rPr lang="en-US"/>
              <a:t>Click to edit Master title style</a:t>
            </a:r>
            <a:endParaRPr lang="en-AE"/>
          </a:p>
        </p:txBody>
      </p:sp>
      <p:sp>
        <p:nvSpPr>
          <p:cNvPr id="3" name="Date Placeholder 2">
            <a:extLst>
              <a:ext uri="{FF2B5EF4-FFF2-40B4-BE49-F238E27FC236}">
                <a16:creationId xmlns:a16="http://schemas.microsoft.com/office/drawing/2014/main" id="{EB30650A-D57A-E76B-A024-CB284CCB3C17}"/>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4" name="Footer Placeholder 3">
            <a:extLst>
              <a:ext uri="{FF2B5EF4-FFF2-40B4-BE49-F238E27FC236}">
                <a16:creationId xmlns:a16="http://schemas.microsoft.com/office/drawing/2014/main" id="{7C856898-78BA-CAEC-AFFA-2A4ABF6ECC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7830E2-B758-4953-53AC-874498DF770F}"/>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72125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435A9-77A7-0BF4-DF21-215828BE2D40}"/>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3" name="Footer Placeholder 2">
            <a:extLst>
              <a:ext uri="{FF2B5EF4-FFF2-40B4-BE49-F238E27FC236}">
                <a16:creationId xmlns:a16="http://schemas.microsoft.com/office/drawing/2014/main" id="{B154F7B6-E3EE-76EE-31BA-098A926308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42D4D0-9515-A1B4-A29C-142F02261CEA}"/>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1622985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692C3-123A-5EB9-0D00-FB0393C53C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Content Placeholder 2">
            <a:extLst>
              <a:ext uri="{FF2B5EF4-FFF2-40B4-BE49-F238E27FC236}">
                <a16:creationId xmlns:a16="http://schemas.microsoft.com/office/drawing/2014/main" id="{6BE727BA-2A52-9134-F434-0D46AF837D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Text Placeholder 3">
            <a:extLst>
              <a:ext uri="{FF2B5EF4-FFF2-40B4-BE49-F238E27FC236}">
                <a16:creationId xmlns:a16="http://schemas.microsoft.com/office/drawing/2014/main" id="{191C7B70-AD72-A729-6F31-98D1A57C1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F2F52C-E18E-A8BC-5E89-611920005993}"/>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6" name="Footer Placeholder 5">
            <a:extLst>
              <a:ext uri="{FF2B5EF4-FFF2-40B4-BE49-F238E27FC236}">
                <a16:creationId xmlns:a16="http://schemas.microsoft.com/office/drawing/2014/main" id="{CC5D34E1-A428-9E46-FF5A-FAF567CC63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F9B728-0C28-07A7-C774-0D0A11A84623}"/>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214272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06CCB-954D-4EC0-DA0B-DB64CEC025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Picture Placeholder 2">
            <a:extLst>
              <a:ext uri="{FF2B5EF4-FFF2-40B4-BE49-F238E27FC236}">
                <a16:creationId xmlns:a16="http://schemas.microsoft.com/office/drawing/2014/main" id="{59CCE104-DFBB-2051-09E4-F1329F5C5F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E"/>
          </a:p>
        </p:txBody>
      </p:sp>
      <p:sp>
        <p:nvSpPr>
          <p:cNvPr id="4" name="Text Placeholder 3">
            <a:extLst>
              <a:ext uri="{FF2B5EF4-FFF2-40B4-BE49-F238E27FC236}">
                <a16:creationId xmlns:a16="http://schemas.microsoft.com/office/drawing/2014/main" id="{3BCA1A8E-BC54-C1E3-1A40-CA2B45C5F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441822-AE01-4E7C-8207-064CC94D696E}"/>
              </a:ext>
            </a:extLst>
          </p:cNvPr>
          <p:cNvSpPr>
            <a:spLocks noGrp="1"/>
          </p:cNvSpPr>
          <p:nvPr>
            <p:ph type="dt" sz="half" idx="10"/>
          </p:nvPr>
        </p:nvSpPr>
        <p:spPr/>
        <p:txBody>
          <a:bodyPr/>
          <a:lstStyle/>
          <a:p>
            <a:fld id="{D60D1B02-388B-46B1-BADA-37921BB262FC}" type="datetimeFigureOut">
              <a:rPr lang="en-US" smtClean="0"/>
              <a:t>4/10/23</a:t>
            </a:fld>
            <a:endParaRPr lang="en-US"/>
          </a:p>
        </p:txBody>
      </p:sp>
      <p:sp>
        <p:nvSpPr>
          <p:cNvPr id="6" name="Footer Placeholder 5">
            <a:extLst>
              <a:ext uri="{FF2B5EF4-FFF2-40B4-BE49-F238E27FC236}">
                <a16:creationId xmlns:a16="http://schemas.microsoft.com/office/drawing/2014/main" id="{E5E31BBB-1FCC-CCD3-A6C5-56CF5B26E7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937E7D-FE1E-1D4D-0AAE-8FD1252E0E81}"/>
              </a:ext>
            </a:extLst>
          </p:cNvPr>
          <p:cNvSpPr>
            <a:spLocks noGrp="1"/>
          </p:cNvSpPr>
          <p:nvPr>
            <p:ph type="sldNum" sz="quarter" idx="12"/>
          </p:nvPr>
        </p:nvSpPr>
        <p:spPr/>
        <p:txBody>
          <a:bodyPr/>
          <a:lstStyle/>
          <a:p>
            <a:fld id="{5CBEF8E6-2DDD-4BCE-9F67-53E0BE8EE1CB}" type="slidenum">
              <a:rPr lang="en-US" smtClean="0"/>
              <a:t>‹#›</a:t>
            </a:fld>
            <a:endParaRPr lang="en-US"/>
          </a:p>
        </p:txBody>
      </p:sp>
    </p:spTree>
    <p:extLst>
      <p:ext uri="{BB962C8B-B14F-4D97-AF65-F5344CB8AC3E}">
        <p14:creationId xmlns:p14="http://schemas.microsoft.com/office/powerpoint/2010/main" val="168807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82E0C7-455A-9610-23A7-1BDACEB387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E"/>
          </a:p>
        </p:txBody>
      </p:sp>
      <p:sp>
        <p:nvSpPr>
          <p:cNvPr id="3" name="Text Placeholder 2">
            <a:extLst>
              <a:ext uri="{FF2B5EF4-FFF2-40B4-BE49-F238E27FC236}">
                <a16:creationId xmlns:a16="http://schemas.microsoft.com/office/drawing/2014/main" id="{989BB828-1C62-A372-2460-6C7A446558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3F77F5FA-F3AA-61C5-32D1-93B2ED262F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D1B02-388B-46B1-BADA-37921BB262FC}" type="datetimeFigureOut">
              <a:rPr lang="en-US" smtClean="0"/>
              <a:t>4/10/23</a:t>
            </a:fld>
            <a:endParaRPr lang="en-US"/>
          </a:p>
        </p:txBody>
      </p:sp>
      <p:sp>
        <p:nvSpPr>
          <p:cNvPr id="5" name="Footer Placeholder 4">
            <a:extLst>
              <a:ext uri="{FF2B5EF4-FFF2-40B4-BE49-F238E27FC236}">
                <a16:creationId xmlns:a16="http://schemas.microsoft.com/office/drawing/2014/main" id="{66EA7054-7E5D-7A23-E948-642B4BDD8A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8D7151-EAAA-B31A-62FF-B6ECEE80B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BEF8E6-2DDD-4BCE-9F67-53E0BE8EE1CB}" type="slidenum">
              <a:rPr lang="en-US" smtClean="0"/>
              <a:t>‹#›</a:t>
            </a:fld>
            <a:endParaRPr lang="en-US"/>
          </a:p>
        </p:txBody>
      </p:sp>
    </p:spTree>
    <p:extLst>
      <p:ext uri="{BB962C8B-B14F-4D97-AF65-F5344CB8AC3E}">
        <p14:creationId xmlns:p14="http://schemas.microsoft.com/office/powerpoint/2010/main" val="34750149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E83D6-020D-D4DC-0733-09C7E0F66666}"/>
              </a:ext>
            </a:extLst>
          </p:cNvPr>
          <p:cNvSpPr>
            <a:spLocks noGrp="1"/>
          </p:cNvSpPr>
          <p:nvPr>
            <p:ph type="ctrTitle"/>
          </p:nvPr>
        </p:nvSpPr>
        <p:spPr>
          <a:xfrm>
            <a:off x="1524000" y="1637929"/>
            <a:ext cx="9144000" cy="2387600"/>
          </a:xfrm>
        </p:spPr>
        <p:txBody>
          <a:bodyPr/>
          <a:lstStyle/>
          <a:p>
            <a:r>
              <a:rPr lang="en-US" dirty="0"/>
              <a:t>U1 M3 L3 SIMPLE CIRCUITS </a:t>
            </a:r>
          </a:p>
        </p:txBody>
      </p:sp>
    </p:spTree>
    <p:extLst>
      <p:ext uri="{BB962C8B-B14F-4D97-AF65-F5344CB8AC3E}">
        <p14:creationId xmlns:p14="http://schemas.microsoft.com/office/powerpoint/2010/main" val="13078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EF45-B5C9-95F7-C8CB-E60763B0A6A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0AF675F-E1BC-9452-025E-DA0D75ED80A2}"/>
              </a:ext>
            </a:extLst>
          </p:cNvPr>
          <p:cNvPicPr>
            <a:picLocks noGrp="1" noChangeAspect="1"/>
          </p:cNvPicPr>
          <p:nvPr>
            <p:ph idx="1"/>
          </p:nvPr>
        </p:nvPicPr>
        <p:blipFill>
          <a:blip r:embed="rId2"/>
          <a:stretch>
            <a:fillRect/>
          </a:stretch>
        </p:blipFill>
        <p:spPr>
          <a:xfrm>
            <a:off x="1658385" y="819736"/>
            <a:ext cx="8413267" cy="5225506"/>
          </a:xfrm>
        </p:spPr>
      </p:pic>
    </p:spTree>
    <p:extLst>
      <p:ext uri="{BB962C8B-B14F-4D97-AF65-F5344CB8AC3E}">
        <p14:creationId xmlns:p14="http://schemas.microsoft.com/office/powerpoint/2010/main" val="85102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4713F-78B7-0622-4925-D640A0D9DF73}"/>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3A47A6FA-98AA-10F1-0AFB-F1211EFDF0E7}"/>
              </a:ext>
            </a:extLst>
          </p:cNvPr>
          <p:cNvPicPr>
            <a:picLocks noGrp="1" noChangeAspect="1"/>
          </p:cNvPicPr>
          <p:nvPr>
            <p:ph idx="1"/>
          </p:nvPr>
        </p:nvPicPr>
        <p:blipFill>
          <a:blip r:embed="rId2"/>
          <a:stretch>
            <a:fillRect/>
          </a:stretch>
        </p:blipFill>
        <p:spPr>
          <a:xfrm>
            <a:off x="1317348" y="365125"/>
            <a:ext cx="9231382" cy="6193806"/>
          </a:xfrm>
        </p:spPr>
      </p:pic>
    </p:spTree>
    <p:extLst>
      <p:ext uri="{BB962C8B-B14F-4D97-AF65-F5344CB8AC3E}">
        <p14:creationId xmlns:p14="http://schemas.microsoft.com/office/powerpoint/2010/main" val="293428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D5063-D9B1-5B90-8B82-2C9638DE26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70A43B-1C43-8061-2857-185E86BD467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72472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AFF5F-B56C-88EF-39D6-FC38EECC938E}"/>
              </a:ext>
            </a:extLst>
          </p:cNvPr>
          <p:cNvSpPr>
            <a:spLocks noGrp="1"/>
          </p:cNvSpPr>
          <p:nvPr>
            <p:ph type="title"/>
          </p:nvPr>
        </p:nvSpPr>
        <p:spPr/>
        <p:txBody>
          <a:bodyPr/>
          <a:lstStyle/>
          <a:p>
            <a:r>
              <a:rPr lang="en-US" dirty="0"/>
              <a:t>How do electric particles flow? </a:t>
            </a:r>
          </a:p>
        </p:txBody>
      </p:sp>
      <p:sp>
        <p:nvSpPr>
          <p:cNvPr id="3" name="Content Placeholder 2">
            <a:extLst>
              <a:ext uri="{FF2B5EF4-FFF2-40B4-BE49-F238E27FC236}">
                <a16:creationId xmlns:a16="http://schemas.microsoft.com/office/drawing/2014/main" id="{F702F2B4-97CD-0892-9CBB-3D90BC2A7A82}"/>
              </a:ext>
            </a:extLst>
          </p:cNvPr>
          <p:cNvSpPr>
            <a:spLocks noGrp="1"/>
          </p:cNvSpPr>
          <p:nvPr>
            <p:ph idx="1"/>
          </p:nvPr>
        </p:nvSpPr>
        <p:spPr/>
        <p:txBody>
          <a:bodyPr>
            <a:normAutofit/>
          </a:bodyPr>
          <a:lstStyle/>
          <a:p>
            <a:r>
              <a:rPr lang="en-US" b="1" dirty="0"/>
              <a:t>Electric current </a:t>
            </a:r>
            <a:r>
              <a:rPr lang="en-US" u="sng" dirty="0"/>
              <a:t>flows in a closed path to and from a source of electric energy</a:t>
            </a:r>
            <a:r>
              <a:rPr lang="en-US" dirty="0"/>
              <a:t>. This is called </a:t>
            </a:r>
            <a:r>
              <a:rPr lang="en-US" dirty="0">
                <a:highlight>
                  <a:srgbClr val="FFFF00"/>
                </a:highlight>
              </a:rPr>
              <a:t>an electric circuit</a:t>
            </a:r>
            <a:r>
              <a:rPr lang="en-US" dirty="0"/>
              <a:t>. </a:t>
            </a:r>
          </a:p>
          <a:p>
            <a:r>
              <a:rPr lang="en-US" dirty="0"/>
              <a:t>Simple Circuits</a:t>
            </a:r>
          </a:p>
          <a:p>
            <a:r>
              <a:rPr lang="en-US" dirty="0"/>
              <a:t> All simple circuits contain </a:t>
            </a:r>
            <a:r>
              <a:rPr lang="en-US" dirty="0">
                <a:solidFill>
                  <a:srgbClr val="FF0000"/>
                </a:solidFill>
              </a:rPr>
              <a:t>a source of electric energy,</a:t>
            </a:r>
            <a:r>
              <a:rPr lang="en-US" dirty="0"/>
              <a:t> an </a:t>
            </a:r>
            <a:r>
              <a:rPr lang="en-US" dirty="0">
                <a:solidFill>
                  <a:srgbClr val="FF0000"/>
                </a:solidFill>
              </a:rPr>
              <a:t>electric device</a:t>
            </a:r>
            <a:r>
              <a:rPr lang="en-US" dirty="0"/>
              <a:t>, and an </a:t>
            </a:r>
            <a:r>
              <a:rPr lang="en-US" dirty="0">
                <a:solidFill>
                  <a:srgbClr val="FF0000"/>
                </a:solidFill>
              </a:rPr>
              <a:t>electric conductor</a:t>
            </a:r>
            <a:r>
              <a:rPr lang="en-US" dirty="0"/>
              <a:t>. </a:t>
            </a:r>
          </a:p>
          <a:p>
            <a:r>
              <a:rPr lang="en-US" dirty="0"/>
              <a:t>In simple circuit made up of a battery and a light bulb, the </a:t>
            </a:r>
            <a:r>
              <a:rPr lang="en-US" dirty="0">
                <a:highlight>
                  <a:srgbClr val="FFFF00"/>
                </a:highlight>
              </a:rPr>
              <a:t>battery</a:t>
            </a:r>
            <a:r>
              <a:rPr lang="en-US" dirty="0"/>
              <a:t> is the </a:t>
            </a:r>
            <a:r>
              <a:rPr lang="en-US" dirty="0">
                <a:highlight>
                  <a:srgbClr val="FFFF00"/>
                </a:highlight>
              </a:rPr>
              <a:t>electric energy source</a:t>
            </a:r>
            <a:r>
              <a:rPr lang="en-US" dirty="0"/>
              <a:t>. The </a:t>
            </a:r>
            <a:r>
              <a:rPr lang="en-US" dirty="0">
                <a:highlight>
                  <a:srgbClr val="00FF00"/>
                </a:highlight>
              </a:rPr>
              <a:t>electric device is the light bulb</a:t>
            </a:r>
            <a:r>
              <a:rPr lang="en-US" dirty="0"/>
              <a:t>. </a:t>
            </a:r>
          </a:p>
          <a:p>
            <a:r>
              <a:rPr lang="en-US" dirty="0"/>
              <a:t>The </a:t>
            </a:r>
            <a:r>
              <a:rPr lang="en-US" dirty="0">
                <a:highlight>
                  <a:srgbClr val="00FFFF"/>
                </a:highlight>
              </a:rPr>
              <a:t>wires</a:t>
            </a:r>
            <a:r>
              <a:rPr lang="en-US" dirty="0"/>
              <a:t> connecting the battery to the light bulb are the </a:t>
            </a:r>
            <a:r>
              <a:rPr lang="en-US" dirty="0">
                <a:highlight>
                  <a:srgbClr val="00FFFF"/>
                </a:highlight>
              </a:rPr>
              <a:t>electric conductors</a:t>
            </a:r>
            <a:r>
              <a:rPr lang="en-US" dirty="0"/>
              <a:t>. A switch is often included in a circuit. </a:t>
            </a:r>
          </a:p>
        </p:txBody>
      </p:sp>
    </p:spTree>
    <p:extLst>
      <p:ext uri="{BB962C8B-B14F-4D97-AF65-F5344CB8AC3E}">
        <p14:creationId xmlns:p14="http://schemas.microsoft.com/office/powerpoint/2010/main" val="723787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C6BFD-F7A3-10CB-633D-35A88DE70D96}"/>
              </a:ext>
            </a:extLst>
          </p:cNvPr>
          <p:cNvSpPr>
            <a:spLocks noGrp="1"/>
          </p:cNvSpPr>
          <p:nvPr>
            <p:ph type="title"/>
          </p:nvPr>
        </p:nvSpPr>
        <p:spPr/>
        <p:txBody>
          <a:bodyPr/>
          <a:lstStyle/>
          <a:p>
            <a:r>
              <a:rPr lang="en-US" dirty="0"/>
              <a:t>CLOSED VS. OPEN CIRCUITS</a:t>
            </a:r>
          </a:p>
        </p:txBody>
      </p:sp>
      <p:sp>
        <p:nvSpPr>
          <p:cNvPr id="3" name="Content Placeholder 2">
            <a:extLst>
              <a:ext uri="{FF2B5EF4-FFF2-40B4-BE49-F238E27FC236}">
                <a16:creationId xmlns:a16="http://schemas.microsoft.com/office/drawing/2014/main" id="{E98B314B-81C7-29D2-93B3-37441AF031AE}"/>
              </a:ext>
            </a:extLst>
          </p:cNvPr>
          <p:cNvSpPr>
            <a:spLocks noGrp="1"/>
          </p:cNvSpPr>
          <p:nvPr>
            <p:ph idx="1"/>
          </p:nvPr>
        </p:nvSpPr>
        <p:spPr/>
        <p:txBody>
          <a:bodyPr/>
          <a:lstStyle/>
          <a:p>
            <a:r>
              <a:rPr lang="en-US" dirty="0"/>
              <a:t>When a circuit is complete and energy flows through the circuit, it is called closed circuit. An open circuit is not a complete circuit. Electric energy does not flow through an open circuit. A switch is used to change a circuit between open and closed.</a:t>
            </a:r>
          </a:p>
        </p:txBody>
      </p:sp>
      <p:pic>
        <p:nvPicPr>
          <p:cNvPr id="1026" name="Picture 2" descr="open and closed circuit - Adventuring With Candy">
            <a:extLst>
              <a:ext uri="{FF2B5EF4-FFF2-40B4-BE49-F238E27FC236}">
                <a16:creationId xmlns:a16="http://schemas.microsoft.com/office/drawing/2014/main" id="{E079234B-5C50-7C52-63B1-6F4401757B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417" y="3542679"/>
            <a:ext cx="3810000" cy="2276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UPER ELECTRIC | Baamboozle">
            <a:extLst>
              <a:ext uri="{FF2B5EF4-FFF2-40B4-BE49-F238E27FC236}">
                <a16:creationId xmlns:a16="http://schemas.microsoft.com/office/drawing/2014/main" id="{AF431C5D-749B-1A8B-7FA4-BCE3B6EC6C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2661" y="3542678"/>
            <a:ext cx="4475091" cy="2881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098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175FE-1343-C5B8-FCCE-7DA9C514E070}"/>
              </a:ext>
            </a:extLst>
          </p:cNvPr>
          <p:cNvSpPr>
            <a:spLocks noGrp="1"/>
          </p:cNvSpPr>
          <p:nvPr>
            <p:ph type="title"/>
          </p:nvPr>
        </p:nvSpPr>
        <p:spPr/>
        <p:txBody>
          <a:bodyPr/>
          <a:lstStyle/>
          <a:p>
            <a:r>
              <a:rPr lang="en-US" dirty="0"/>
              <a:t>Charged Particles </a:t>
            </a:r>
          </a:p>
        </p:txBody>
      </p:sp>
      <p:sp>
        <p:nvSpPr>
          <p:cNvPr id="3" name="Content Placeholder 2">
            <a:extLst>
              <a:ext uri="{FF2B5EF4-FFF2-40B4-BE49-F238E27FC236}">
                <a16:creationId xmlns:a16="http://schemas.microsoft.com/office/drawing/2014/main" id="{6AB1BABA-1FC7-9626-1B13-A23C3B79BF6E}"/>
              </a:ext>
            </a:extLst>
          </p:cNvPr>
          <p:cNvSpPr>
            <a:spLocks noGrp="1"/>
          </p:cNvSpPr>
          <p:nvPr>
            <p:ph idx="1"/>
          </p:nvPr>
        </p:nvSpPr>
        <p:spPr>
          <a:xfrm>
            <a:off x="838200" y="1825625"/>
            <a:ext cx="6450496" cy="4351338"/>
          </a:xfrm>
        </p:spPr>
        <p:txBody>
          <a:bodyPr>
            <a:normAutofit/>
          </a:bodyPr>
          <a:lstStyle/>
          <a:p>
            <a:r>
              <a:rPr lang="en-US" b="1" dirty="0">
                <a:highlight>
                  <a:srgbClr val="00FFFF"/>
                </a:highlight>
              </a:rPr>
              <a:t>The movement of electrically charged particles is called an electric current</a:t>
            </a:r>
            <a:r>
              <a:rPr lang="en-US" dirty="0"/>
              <a:t>. </a:t>
            </a:r>
          </a:p>
          <a:p>
            <a:r>
              <a:rPr lang="en-US" dirty="0"/>
              <a:t>Batteries are often the source of electric energy for an electric circuit. </a:t>
            </a:r>
          </a:p>
          <a:p>
            <a:r>
              <a:rPr lang="en-US" dirty="0"/>
              <a:t>When a closed circuit connects the battery’s terminals, the charges travel along the conducting wire by the repulsive force between the like charged particles that the attractions between unlike charges.</a:t>
            </a:r>
          </a:p>
        </p:txBody>
      </p:sp>
      <p:pic>
        <p:nvPicPr>
          <p:cNvPr id="2050" name="Picture 2" descr="What is Electricity? - learn.sparkfun.com">
            <a:extLst>
              <a:ext uri="{FF2B5EF4-FFF2-40B4-BE49-F238E27FC236}">
                <a16:creationId xmlns:a16="http://schemas.microsoft.com/office/drawing/2014/main" id="{6D66B302-9723-93F1-3CDB-82A5619BF8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96" y="1457740"/>
            <a:ext cx="4296888" cy="4154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669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175FE-1343-C5B8-FCCE-7DA9C514E070}"/>
              </a:ext>
            </a:extLst>
          </p:cNvPr>
          <p:cNvSpPr>
            <a:spLocks noGrp="1"/>
          </p:cNvSpPr>
          <p:nvPr>
            <p:ph type="title"/>
          </p:nvPr>
        </p:nvSpPr>
        <p:spPr/>
        <p:txBody>
          <a:bodyPr/>
          <a:lstStyle/>
          <a:p>
            <a:r>
              <a:rPr lang="en-US" dirty="0"/>
              <a:t>Charged Particles </a:t>
            </a:r>
          </a:p>
        </p:txBody>
      </p:sp>
      <p:sp>
        <p:nvSpPr>
          <p:cNvPr id="3" name="Content Placeholder 2">
            <a:extLst>
              <a:ext uri="{FF2B5EF4-FFF2-40B4-BE49-F238E27FC236}">
                <a16:creationId xmlns:a16="http://schemas.microsoft.com/office/drawing/2014/main" id="{6AB1BABA-1FC7-9626-1B13-A23C3B79BF6E}"/>
              </a:ext>
            </a:extLst>
          </p:cNvPr>
          <p:cNvSpPr>
            <a:spLocks noGrp="1"/>
          </p:cNvSpPr>
          <p:nvPr>
            <p:ph idx="1"/>
          </p:nvPr>
        </p:nvSpPr>
        <p:spPr/>
        <p:txBody>
          <a:bodyPr>
            <a:normAutofit/>
          </a:bodyPr>
          <a:lstStyle/>
          <a:p>
            <a:r>
              <a:rPr lang="en-US" dirty="0"/>
              <a:t>If the circuit is closed, and the chemicals in the battery continue reacting, an electric current continues. When the electrical charges pass through the electric device, electric energy is transferred to the device</a:t>
            </a:r>
          </a:p>
        </p:txBody>
      </p:sp>
      <p:pic>
        <p:nvPicPr>
          <p:cNvPr id="1026" name="Picture 2" descr="Energy - Chemical energy: Energy flow diagrams">
            <a:extLst>
              <a:ext uri="{FF2B5EF4-FFF2-40B4-BE49-F238E27FC236}">
                <a16:creationId xmlns:a16="http://schemas.microsoft.com/office/drawing/2014/main" id="{BFA1DDB9-63F2-D9B0-6BFE-8301C5F77C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5779" y="3310487"/>
            <a:ext cx="4132971" cy="3182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63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12CCD-9CAD-0D09-2FA4-CE38318CD107}"/>
              </a:ext>
            </a:extLst>
          </p:cNvPr>
          <p:cNvSpPr>
            <a:spLocks noGrp="1"/>
          </p:cNvSpPr>
          <p:nvPr>
            <p:ph type="title"/>
          </p:nvPr>
        </p:nvSpPr>
        <p:spPr/>
        <p:txBody>
          <a:bodyPr/>
          <a:lstStyle/>
          <a:p>
            <a:r>
              <a:rPr lang="en-US" dirty="0"/>
              <a:t>What factors affect an electric current? </a:t>
            </a:r>
          </a:p>
        </p:txBody>
      </p:sp>
      <p:sp>
        <p:nvSpPr>
          <p:cNvPr id="3" name="Content Placeholder 2">
            <a:extLst>
              <a:ext uri="{FF2B5EF4-FFF2-40B4-BE49-F238E27FC236}">
                <a16:creationId xmlns:a16="http://schemas.microsoft.com/office/drawing/2014/main" id="{71ED0C28-309A-5D1B-894D-CD6FCB2DDD31}"/>
              </a:ext>
            </a:extLst>
          </p:cNvPr>
          <p:cNvSpPr>
            <a:spLocks noGrp="1"/>
          </p:cNvSpPr>
          <p:nvPr>
            <p:ph idx="1"/>
          </p:nvPr>
        </p:nvSpPr>
        <p:spPr>
          <a:xfrm>
            <a:off x="359898" y="1533847"/>
            <a:ext cx="10515600" cy="4351338"/>
          </a:xfrm>
        </p:spPr>
        <p:txBody>
          <a:bodyPr>
            <a:noAutofit/>
          </a:bodyPr>
          <a:lstStyle/>
          <a:p>
            <a:r>
              <a:rPr lang="en-US" b="1" dirty="0"/>
              <a:t>A light bulb is a device that converts electrical energy into light. </a:t>
            </a:r>
            <a:endParaRPr lang="en-US" dirty="0"/>
          </a:p>
          <a:p>
            <a:r>
              <a:rPr lang="en-US" dirty="0"/>
              <a:t> The more energy, or current, the more light is produced. </a:t>
            </a:r>
          </a:p>
          <a:p>
            <a:r>
              <a:rPr lang="en-US" dirty="0"/>
              <a:t>factors affect the amount of current that flows through the conductive material?</a:t>
            </a:r>
          </a:p>
          <a:p>
            <a:r>
              <a:rPr lang="en-US" dirty="0"/>
              <a:t> Voltage In the figure below, a battery creates an electric current in a closed circuit. </a:t>
            </a:r>
            <a:r>
              <a:rPr lang="en-US" b="1" dirty="0"/>
              <a:t>the amount of energy transferred by the circuit depends on the battery’s voltage (V). </a:t>
            </a:r>
          </a:p>
          <a:p>
            <a:endParaRPr lang="en-US" b="1" dirty="0"/>
          </a:p>
          <a:p>
            <a:r>
              <a:rPr lang="en-US" dirty="0"/>
              <a:t>Voltage is the electrical potential energy</a:t>
            </a:r>
          </a:p>
          <a:p>
            <a:pPr marL="0" indent="0">
              <a:buNone/>
            </a:pPr>
            <a:r>
              <a:rPr lang="en-US" dirty="0"/>
              <a:t> difference between two places on a circuit. </a:t>
            </a:r>
          </a:p>
        </p:txBody>
      </p:sp>
      <p:pic>
        <p:nvPicPr>
          <p:cNvPr id="2050" name="Picture 2" descr="Learn About LED Lighting | ENERGY STAR">
            <a:extLst>
              <a:ext uri="{FF2B5EF4-FFF2-40B4-BE49-F238E27FC236}">
                <a16:creationId xmlns:a16="http://schemas.microsoft.com/office/drawing/2014/main" id="{A155CC9D-6982-AE63-7F4B-4BBFA66F0B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2130" y="365125"/>
            <a:ext cx="1829972" cy="1168722"/>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a:extLst>
              <a:ext uri="{FF2B5EF4-FFF2-40B4-BE49-F238E27FC236}">
                <a16:creationId xmlns:a16="http://schemas.microsoft.com/office/drawing/2014/main" id="{14E8C13C-B547-97E2-6303-D870AEBBE9DB}"/>
              </a:ext>
            </a:extLst>
          </p:cNvPr>
          <p:cNvPicPr>
            <a:picLocks noChangeAspect="1"/>
          </p:cNvPicPr>
          <p:nvPr/>
        </p:nvPicPr>
        <p:blipFill rotWithShape="1">
          <a:blip r:embed="rId3"/>
          <a:srcRect b="59055"/>
          <a:stretch/>
        </p:blipFill>
        <p:spPr>
          <a:xfrm>
            <a:off x="7278452" y="5120428"/>
            <a:ext cx="4300431" cy="1372447"/>
          </a:xfrm>
          <a:prstGeom prst="rect">
            <a:avLst/>
          </a:prstGeom>
        </p:spPr>
      </p:pic>
    </p:spTree>
    <p:extLst>
      <p:ext uri="{BB962C8B-B14F-4D97-AF65-F5344CB8AC3E}">
        <p14:creationId xmlns:p14="http://schemas.microsoft.com/office/powerpoint/2010/main" val="749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B2B23-BF40-A173-7387-AC849583D1AE}"/>
              </a:ext>
            </a:extLst>
          </p:cNvPr>
          <p:cNvSpPr>
            <a:spLocks noGrp="1"/>
          </p:cNvSpPr>
          <p:nvPr>
            <p:ph type="title"/>
          </p:nvPr>
        </p:nvSpPr>
        <p:spPr/>
        <p:txBody>
          <a:bodyPr/>
          <a:lstStyle/>
          <a:p>
            <a:r>
              <a:rPr lang="en-US" dirty="0"/>
              <a:t>The measure of the potential energy</a:t>
            </a:r>
          </a:p>
        </p:txBody>
      </p:sp>
      <p:sp>
        <p:nvSpPr>
          <p:cNvPr id="3" name="Content Placeholder 2">
            <a:extLst>
              <a:ext uri="{FF2B5EF4-FFF2-40B4-BE49-F238E27FC236}">
                <a16:creationId xmlns:a16="http://schemas.microsoft.com/office/drawing/2014/main" id="{C10A068F-714D-8AC6-D62A-FE0327313E33}"/>
              </a:ext>
            </a:extLst>
          </p:cNvPr>
          <p:cNvSpPr>
            <a:spLocks noGrp="1"/>
          </p:cNvSpPr>
          <p:nvPr>
            <p:ph idx="1"/>
          </p:nvPr>
        </p:nvSpPr>
        <p:spPr/>
        <p:txBody>
          <a:bodyPr/>
          <a:lstStyle/>
          <a:p>
            <a:r>
              <a:rPr lang="en-US" dirty="0"/>
              <a:t>The measure of the potential energy difference is made in volts (V)</a:t>
            </a:r>
          </a:p>
          <a:p>
            <a:r>
              <a:rPr lang="en-US" dirty="0"/>
              <a:t>. A circuit with a high voltage source transfers more electric energy to other energy forms than a circuit with a low voltage source. </a:t>
            </a:r>
          </a:p>
          <a:p>
            <a:r>
              <a:rPr lang="en-US" dirty="0"/>
              <a:t>For example, a light bulb connected to a 6-V battery produces about two times the light and thermal energy than the same light bulb connected to a 3-V battery</a:t>
            </a:r>
          </a:p>
        </p:txBody>
      </p:sp>
      <p:sp>
        <p:nvSpPr>
          <p:cNvPr id="5" name="TextBox 4">
            <a:extLst>
              <a:ext uri="{FF2B5EF4-FFF2-40B4-BE49-F238E27FC236}">
                <a16:creationId xmlns:a16="http://schemas.microsoft.com/office/drawing/2014/main" id="{6F94418E-94B9-864D-E86A-5BF0AB51BE79}"/>
              </a:ext>
            </a:extLst>
          </p:cNvPr>
          <p:cNvSpPr txBox="1"/>
          <p:nvPr/>
        </p:nvSpPr>
        <p:spPr>
          <a:xfrm>
            <a:off x="1086679" y="5530632"/>
            <a:ext cx="9634330" cy="461665"/>
          </a:xfrm>
          <a:prstGeom prst="rect">
            <a:avLst/>
          </a:prstGeom>
          <a:solidFill>
            <a:schemeClr val="accent2"/>
          </a:solidFill>
          <a:ln>
            <a:solidFill>
              <a:schemeClr val="accent1"/>
            </a:solidFill>
          </a:ln>
        </p:spPr>
        <p:txBody>
          <a:bodyPr wrap="square">
            <a:spAutoFit/>
          </a:bodyPr>
          <a:lstStyle/>
          <a:p>
            <a:r>
              <a:rPr lang="en-US" sz="2400" dirty="0"/>
              <a:t>https://phet.colorado.edu/en/simulations/circuit-construction-kit-dc</a:t>
            </a:r>
          </a:p>
        </p:txBody>
      </p:sp>
    </p:spTree>
    <p:extLst>
      <p:ext uri="{BB962C8B-B14F-4D97-AF65-F5344CB8AC3E}">
        <p14:creationId xmlns:p14="http://schemas.microsoft.com/office/powerpoint/2010/main" val="3749662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F0870-9873-98F0-66F0-1C0757F9E480}"/>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DA94379-1221-3869-F6FE-256FE3B3AA1B}"/>
              </a:ext>
            </a:extLst>
          </p:cNvPr>
          <p:cNvPicPr>
            <a:picLocks noGrp="1" noChangeAspect="1"/>
          </p:cNvPicPr>
          <p:nvPr>
            <p:ph idx="1"/>
          </p:nvPr>
        </p:nvPicPr>
        <p:blipFill>
          <a:blip r:embed="rId2"/>
          <a:stretch>
            <a:fillRect/>
          </a:stretch>
        </p:blipFill>
        <p:spPr>
          <a:xfrm>
            <a:off x="1691100" y="696775"/>
            <a:ext cx="7293873" cy="5685199"/>
          </a:xfrm>
        </p:spPr>
      </p:pic>
    </p:spTree>
    <p:extLst>
      <p:ext uri="{BB962C8B-B14F-4D97-AF65-F5344CB8AC3E}">
        <p14:creationId xmlns:p14="http://schemas.microsoft.com/office/powerpoint/2010/main" val="2699550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5A325-D303-6743-8677-5AC40E13B779}"/>
              </a:ext>
            </a:extLst>
          </p:cNvPr>
          <p:cNvSpPr>
            <a:spLocks noGrp="1"/>
          </p:cNvSpPr>
          <p:nvPr>
            <p:ph type="title"/>
          </p:nvPr>
        </p:nvSpPr>
        <p:spPr/>
        <p:txBody>
          <a:bodyPr/>
          <a:lstStyle/>
          <a:p>
            <a:r>
              <a:rPr lang="en-US" dirty="0"/>
              <a:t>Energy</a:t>
            </a:r>
          </a:p>
        </p:txBody>
      </p:sp>
      <p:sp>
        <p:nvSpPr>
          <p:cNvPr id="3" name="Content Placeholder 2">
            <a:extLst>
              <a:ext uri="{FF2B5EF4-FFF2-40B4-BE49-F238E27FC236}">
                <a16:creationId xmlns:a16="http://schemas.microsoft.com/office/drawing/2014/main" id="{89F4AE64-F255-9E10-8608-9D08319B01A2}"/>
              </a:ext>
            </a:extLst>
          </p:cNvPr>
          <p:cNvSpPr>
            <a:spLocks noGrp="1"/>
          </p:cNvSpPr>
          <p:nvPr>
            <p:ph idx="1"/>
          </p:nvPr>
        </p:nvSpPr>
        <p:spPr/>
        <p:txBody>
          <a:bodyPr/>
          <a:lstStyle/>
          <a:p>
            <a:r>
              <a:rPr lang="en-US" dirty="0"/>
              <a:t> In a circuit, electric energy is transferred to electrical devices. For example, when electric energy is transferred to a light bulb, the electric energy becomes light and thermal energy. Even the wires and batteries produce a small amount of thermal energy. </a:t>
            </a:r>
          </a:p>
          <a:p>
            <a:r>
              <a:rPr lang="en-US" dirty="0"/>
              <a:t>In other words, different amounts of energy are transferred in different parts of a circuit. </a:t>
            </a:r>
            <a:r>
              <a:rPr lang="en-US" dirty="0">
                <a:highlight>
                  <a:srgbClr val="FFFF00"/>
                </a:highlight>
              </a:rPr>
              <a:t>The voltage measured across a portion of a circuit indicates how much energy is transferred in that portion of the circuit. </a:t>
            </a:r>
            <a:endParaRPr lang="en-US" dirty="0"/>
          </a:p>
          <a:p>
            <a:endParaRPr lang="en-US" dirty="0"/>
          </a:p>
        </p:txBody>
      </p:sp>
    </p:spTree>
    <p:extLst>
      <p:ext uri="{BB962C8B-B14F-4D97-AF65-F5344CB8AC3E}">
        <p14:creationId xmlns:p14="http://schemas.microsoft.com/office/powerpoint/2010/main" val="885877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TotalTime>
  <Words>533</Words>
  <Application>Microsoft Macintosh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U1 M3 L3 SIMPLE CIRCUITS </vt:lpstr>
      <vt:lpstr>How do electric particles flow? </vt:lpstr>
      <vt:lpstr>CLOSED VS. OPEN CIRCUITS</vt:lpstr>
      <vt:lpstr>Charged Particles </vt:lpstr>
      <vt:lpstr>Charged Particles </vt:lpstr>
      <vt:lpstr>What factors affect an electric current? </vt:lpstr>
      <vt:lpstr>The measure of the potential energy</vt:lpstr>
      <vt:lpstr>PowerPoint Presentation</vt:lpstr>
      <vt:lpstr>Energy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U1 M3 L3 SIMPLE CIRCUITS </dc:title>
  <dc:creator>Eman  Hamdan  Mohammad  Alzaghal</dc:creator>
  <cp:lastModifiedBy>Ahmed Yehia</cp:lastModifiedBy>
  <cp:revision>12</cp:revision>
  <dcterms:created xsi:type="dcterms:W3CDTF">2022-05-30T07:35:50Z</dcterms:created>
  <dcterms:modified xsi:type="dcterms:W3CDTF">2023-04-10T10:17:36Z</dcterms:modified>
</cp:coreProperties>
</file>